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2" r:id="rId2"/>
    <p:sldId id="263" r:id="rId3"/>
    <p:sldId id="401" r:id="rId4"/>
    <p:sldId id="403" r:id="rId5"/>
    <p:sldId id="398" r:id="rId6"/>
    <p:sldId id="399" r:id="rId7"/>
    <p:sldId id="271" r:id="rId8"/>
    <p:sldId id="358" r:id="rId9"/>
    <p:sldId id="324" r:id="rId10"/>
    <p:sldId id="325" r:id="rId11"/>
    <p:sldId id="326" r:id="rId12"/>
    <p:sldId id="328" r:id="rId13"/>
    <p:sldId id="365" r:id="rId14"/>
    <p:sldId id="374" r:id="rId15"/>
    <p:sldId id="370" r:id="rId16"/>
    <p:sldId id="366" r:id="rId17"/>
    <p:sldId id="378" r:id="rId18"/>
    <p:sldId id="402" r:id="rId19"/>
    <p:sldId id="267" r:id="rId20"/>
  </p:sldIdLst>
  <p:sldSz cx="9144000" cy="6858000" type="screen4x3"/>
  <p:notesSz cx="6797675" cy="9926638"/>
  <p:defaultTextStyle>
    <a:defPPr>
      <a:defRPr lang="de-DE"/>
    </a:defPPr>
    <a:lvl1pPr algn="ctr" rtl="0" fontAlgn="base">
      <a:spcBef>
        <a:spcPct val="50000"/>
      </a:spcBef>
      <a:spcAft>
        <a:spcPct val="0"/>
      </a:spcAft>
      <a:buClr>
        <a:srgbClr val="008D9A"/>
      </a:buClr>
      <a:buFont typeface="Wingdings" pitchFamily="2" charset="2"/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buClr>
        <a:srgbClr val="008D9A"/>
      </a:buClr>
      <a:buFont typeface="Wingdings" pitchFamily="2" charset="2"/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buClr>
        <a:srgbClr val="008D9A"/>
      </a:buClr>
      <a:buFont typeface="Wingdings" pitchFamily="2" charset="2"/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buClr>
        <a:srgbClr val="008D9A"/>
      </a:buClr>
      <a:buFont typeface="Wingdings" pitchFamily="2" charset="2"/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buClr>
        <a:srgbClr val="008D9A"/>
      </a:buClr>
      <a:buFont typeface="Wingdings" pitchFamily="2" charset="2"/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8D9A"/>
    <a:srgbClr val="FF0000"/>
    <a:srgbClr val="68AC16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6" autoAdjust="0"/>
    <p:restoredTop sz="88716" autoAdjust="0"/>
  </p:normalViewPr>
  <p:slideViewPr>
    <p:cSldViewPr showGuides="1">
      <p:cViewPr>
        <p:scale>
          <a:sx n="100" d="100"/>
          <a:sy n="100" d="100"/>
        </p:scale>
        <p:origin x="-588" y="-324"/>
      </p:cViewPr>
      <p:guideLst>
        <p:guide orient="horz" pos="709"/>
        <p:guide pos="340"/>
      </p:guideLst>
    </p:cSldViewPr>
  </p:slideViewPr>
  <p:outlineViewPr>
    <p:cViewPr>
      <p:scale>
        <a:sx n="50" d="100"/>
        <a:sy n="50" d="100"/>
      </p:scale>
      <p:origin x="0" y="250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36"/>
    </p:cViewPr>
  </p:sorterViewPr>
  <p:notesViewPr>
    <p:cSldViewPr showGuides="1">
      <p:cViewPr varScale="1">
        <p:scale>
          <a:sx n="86" d="100"/>
          <a:sy n="86" d="100"/>
        </p:scale>
        <p:origin x="-1308" y="-7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9C549A7F-2F81-408B-81A6-8CA846DB259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06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A308457-EB8B-4D0D-9CCA-93EAB79543D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386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rgbClr val="008D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28" name="Picture 12" descr="titelfol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00113" y="5661025"/>
            <a:ext cx="7488237" cy="863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900113" y="2924175"/>
            <a:ext cx="7488237" cy="2376488"/>
          </a:xfrm>
        </p:spPr>
        <p:txBody>
          <a:bodyPr anchor="t"/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188425" name="Text Box 9"/>
          <p:cNvSpPr txBox="1">
            <a:spLocks noChangeArrowheads="1"/>
          </p:cNvSpPr>
          <p:nvPr/>
        </p:nvSpPr>
        <p:spPr bwMode="auto">
          <a:xfrm>
            <a:off x="2190750" y="973138"/>
            <a:ext cx="1574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de-DE" sz="1500">
                <a:solidFill>
                  <a:schemeClr val="bg1"/>
                </a:solidFill>
              </a:rPr>
              <a:t>Service &amp; Daten</a:t>
            </a:r>
          </a:p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de-DE" sz="1500">
                <a:solidFill>
                  <a:schemeClr val="bg1"/>
                </a:solidFill>
              </a:rPr>
              <a:t>aus einer Quelle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747B30-0D5B-4FDD-85D5-24B49EC91864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9E3F54E0-35F5-4A58-AFFA-23E2EAE3C51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48529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561975"/>
            <a:ext cx="2057400" cy="54594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561975"/>
            <a:ext cx="6019800" cy="54594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48342D-8E36-48C8-8C8D-518962F6A88B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9A86A50-D3B6-4D33-9A71-4688D99E0F0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7324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061E9C-A7C0-49A8-8778-D319688BFD0E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6F1CBA8-F6EF-40E0-9891-2F4286E6429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30723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9CC9C-439D-4382-8C91-5A944171F895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70116284-8CDB-4338-AD90-EB2D8721AC3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5613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649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9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08C188-BB0D-4A1A-82C4-099B6AF84511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3A8DFE35-EC08-48EE-9C94-32748CFAB7D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520977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EB0567-7B4C-48E4-8DF6-1FE31CADF665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2AAB9CE-5AFC-4662-84D8-D1231FA32D1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00788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A201-FD2A-4C0C-92CE-C0A88A3E03CA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1CC4436-FDD6-4E7E-A1F3-3491A90F16E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96109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CFDC2C-D67A-4663-8BC7-6BB72A9F6FF0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1BDCE31-0D9A-40AB-9D3A-E24B48537B2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68008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FF6B49-A2D5-43F8-B09E-9E750EAC8854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14FF578-4B47-41E3-B85E-195857DDA54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63162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999E91-0385-48F3-B6A6-5484A49A96DE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BD0FFC6C-208F-4998-A4EC-6935C88954E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07030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ppt-wissenschftl-foot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61975"/>
            <a:ext cx="69945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64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24625"/>
            <a:ext cx="21336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fld id="{CAD44735-82E5-4D39-8D4E-4261EF8B16D8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46463" y="6524625"/>
            <a:ext cx="21336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3C858B69-36A8-4139-8490-98BB3438816D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1045" name="Picture 21" descr="ppt-wissenschftl-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3813"/>
            <a:ext cx="1374775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/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8D9A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8D9A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8D9A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8D9A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8D9A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8D9A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8D9A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8D9A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8D9A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-Arbeitsblatt1.xls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e-DE" dirty="0"/>
              <a:t>Dr. W. Ruten, F. Reinhardt, Dr. J. Wilkens, vit Verden</a:t>
            </a:r>
          </a:p>
          <a:p>
            <a:pPr algn="ctr"/>
            <a:r>
              <a:rPr lang="de-DE" dirty="0"/>
              <a:t>VDL </a:t>
            </a:r>
            <a:r>
              <a:rPr lang="de-DE" dirty="0" smtClean="0"/>
              <a:t>Rasseausschusssitzung „Fleischschafe“ 18.09.2012</a:t>
            </a:r>
            <a:r>
              <a:rPr lang="de-DE" dirty="0"/>
              <a:t>, </a:t>
            </a:r>
            <a:r>
              <a:rPr lang="de-DE" dirty="0" smtClean="0"/>
              <a:t>Kassel</a:t>
            </a:r>
            <a:endParaRPr lang="de-DE" dirty="0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sz="4400" dirty="0" smtClean="0"/>
              <a:t>Stand der ZWS für Fleischschafrassen</a:t>
            </a:r>
            <a:endParaRPr lang="de-DE" sz="4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Modell</a:t>
            </a:r>
            <a:r>
              <a:rPr lang="de-DE" dirty="0" smtClean="0"/>
              <a:t> &amp; Einflussfaktoren – </a:t>
            </a:r>
            <a:r>
              <a:rPr lang="de-DE" sz="1600" dirty="0" smtClean="0"/>
              <a:t>Exterieur / HB-Aufnahme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268760"/>
            <a:ext cx="7704856" cy="504056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Mehr-Merkmals-Tier-Modell</a:t>
            </a:r>
          </a:p>
          <a:p>
            <a:pPr marL="0" indent="0">
              <a:buNone/>
            </a:pPr>
            <a:endParaRPr lang="de-DE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297895" y="2060848"/>
            <a:ext cx="4006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(Betrieb * Jahr) </a:t>
            </a:r>
            <a:r>
              <a:rPr lang="de-DE" sz="1600" dirty="0" smtClean="0"/>
              <a:t>bzw</a:t>
            </a:r>
            <a:r>
              <a:rPr lang="de-DE" dirty="0" smtClean="0"/>
              <a:t>. (Körort * Datum)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905552" y="5435932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(Geschlecht * Mehrling)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075892"/>
            <a:ext cx="3159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Geburtssaison des Tieres, fix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575402" y="3068960"/>
            <a:ext cx="2441695" cy="1200329"/>
          </a:xfrm>
          <a:prstGeom prst="rect">
            <a:avLst/>
          </a:prstGeom>
          <a:noFill/>
          <a:ln w="28575">
            <a:solidFill>
              <a:srgbClr val="008D9A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Wolleigenschaften</a:t>
            </a:r>
          </a:p>
          <a:p>
            <a:r>
              <a:rPr lang="de-DE" b="1" dirty="0" smtClean="0"/>
              <a:t>Äußere Erscheinung</a:t>
            </a:r>
          </a:p>
          <a:p>
            <a:r>
              <a:rPr lang="de-DE" b="1" dirty="0" smtClean="0"/>
              <a:t>Bemuskelung</a:t>
            </a:r>
            <a:endParaRPr lang="de-DE" b="1" dirty="0"/>
          </a:p>
        </p:txBody>
      </p:sp>
      <p:sp>
        <p:nvSpPr>
          <p:cNvPr id="10" name="Rechteck 9"/>
          <p:cNvSpPr/>
          <p:nvPr/>
        </p:nvSpPr>
        <p:spPr>
          <a:xfrm>
            <a:off x="720771" y="2276872"/>
            <a:ext cx="3033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008000"/>
                </a:solidFill>
              </a:rPr>
              <a:t>Genetik </a:t>
            </a:r>
            <a:r>
              <a:rPr lang="de-DE" b="1" dirty="0" smtClean="0">
                <a:solidFill>
                  <a:srgbClr val="008000"/>
                </a:solidFill>
              </a:rPr>
              <a:t>(Tier) = Zuchtwert</a:t>
            </a:r>
            <a:endParaRPr lang="de-DE" b="1" dirty="0">
              <a:solidFill>
                <a:srgbClr val="008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189693" y="349171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Rasse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H="1">
            <a:off x="5509794" y="2430180"/>
            <a:ext cx="502366" cy="432048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H="1">
            <a:off x="6292537" y="3676382"/>
            <a:ext cx="799743" cy="0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>
            <a:stCxn id="7" idx="0"/>
          </p:cNvCxnSpPr>
          <p:nvPr/>
        </p:nvCxnSpPr>
        <p:spPr bwMode="auto">
          <a:xfrm flipH="1" flipV="1">
            <a:off x="5292091" y="4437112"/>
            <a:ext cx="911252" cy="998820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>
            <a:stCxn id="8" idx="0"/>
          </p:cNvCxnSpPr>
          <p:nvPr/>
        </p:nvCxnSpPr>
        <p:spPr bwMode="auto">
          <a:xfrm flipV="1">
            <a:off x="2047496" y="4077072"/>
            <a:ext cx="1372376" cy="998820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323120" y="3419708"/>
            <a:ext cx="2557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Altersklasse des Tieres</a:t>
            </a:r>
            <a:br>
              <a:rPr lang="de-DE" dirty="0" smtClean="0"/>
            </a:br>
            <a:r>
              <a:rPr lang="de-DE" dirty="0" smtClean="0"/>
              <a:t>(8 Stufen</a:t>
            </a:r>
            <a:r>
              <a:rPr lang="de-DE" dirty="0"/>
              <a:t>, fix</a:t>
            </a:r>
            <a:r>
              <a:rPr lang="de-DE" dirty="0" smtClean="0"/>
              <a:t>)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19" idx="3"/>
          </p:cNvCxnSpPr>
          <p:nvPr/>
        </p:nvCxnSpPr>
        <p:spPr bwMode="auto">
          <a:xfrm flipV="1">
            <a:off x="2880294" y="3742873"/>
            <a:ext cx="611586" cy="1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2237693" y="2646204"/>
            <a:ext cx="1254187" cy="422756"/>
          </a:xfrm>
          <a:prstGeom prst="straightConnector1">
            <a:avLst/>
          </a:prstGeom>
          <a:noFill/>
          <a:ln w="25400" cap="flat" cmpd="sng" algn="ctr">
            <a:solidFill>
              <a:srgbClr val="0099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28433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355160" cy="504825"/>
          </a:xfrm>
        </p:spPr>
        <p:txBody>
          <a:bodyPr/>
          <a:lstStyle/>
          <a:p>
            <a:r>
              <a:rPr lang="de-DE" dirty="0" smtClean="0"/>
              <a:t>Modell &amp; Einflussfaktoren – </a:t>
            </a:r>
            <a:r>
              <a:rPr lang="de-DE" sz="1600" dirty="0" smtClean="0"/>
              <a:t>Felddaten (Gewicht, US-Messungen)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268760"/>
            <a:ext cx="7416824" cy="576064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Mehr-Merkmals-Tier-Modell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432852" y="2060848"/>
            <a:ext cx="1736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(Betrieb * Jahr)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905552" y="5435932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(Geschlecht * Mehrling)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075892"/>
            <a:ext cx="3159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Geburtssaison des Tieres, fix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627447" y="3068960"/>
            <a:ext cx="2384713" cy="1200329"/>
          </a:xfrm>
          <a:prstGeom prst="rect">
            <a:avLst/>
          </a:prstGeom>
          <a:noFill/>
          <a:ln w="28575">
            <a:solidFill>
              <a:srgbClr val="008D9A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Gewicht (TZ)</a:t>
            </a:r>
          </a:p>
          <a:p>
            <a:r>
              <a:rPr lang="de-DE" i="1" dirty="0" smtClean="0"/>
              <a:t>Fettauflage</a:t>
            </a:r>
          </a:p>
          <a:p>
            <a:r>
              <a:rPr lang="de-DE" i="1" dirty="0" smtClean="0"/>
              <a:t>Muskeldicke</a:t>
            </a:r>
            <a:endParaRPr lang="de-DE" i="1" dirty="0"/>
          </a:p>
        </p:txBody>
      </p:sp>
      <p:sp>
        <p:nvSpPr>
          <p:cNvPr id="10" name="Rechteck 9"/>
          <p:cNvSpPr/>
          <p:nvPr/>
        </p:nvSpPr>
        <p:spPr>
          <a:xfrm>
            <a:off x="720771" y="2276872"/>
            <a:ext cx="3033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008000"/>
                </a:solidFill>
              </a:rPr>
              <a:t>Genetik </a:t>
            </a:r>
            <a:r>
              <a:rPr lang="de-DE" b="1" dirty="0" smtClean="0">
                <a:solidFill>
                  <a:srgbClr val="008000"/>
                </a:solidFill>
              </a:rPr>
              <a:t>(Tier) = Zuchtwert</a:t>
            </a:r>
            <a:endParaRPr lang="de-DE" b="1" dirty="0">
              <a:solidFill>
                <a:srgbClr val="008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189693" y="349171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Rasse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H="1">
            <a:off x="5509794" y="2430180"/>
            <a:ext cx="502366" cy="432048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H="1">
            <a:off x="6292537" y="3676382"/>
            <a:ext cx="799743" cy="0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>
            <a:stCxn id="7" idx="0"/>
          </p:cNvCxnSpPr>
          <p:nvPr/>
        </p:nvCxnSpPr>
        <p:spPr bwMode="auto">
          <a:xfrm flipH="1" flipV="1">
            <a:off x="5292091" y="4437112"/>
            <a:ext cx="911252" cy="998820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>
            <a:stCxn id="8" idx="0"/>
          </p:cNvCxnSpPr>
          <p:nvPr/>
        </p:nvCxnSpPr>
        <p:spPr bwMode="auto">
          <a:xfrm flipV="1">
            <a:off x="2047496" y="4077072"/>
            <a:ext cx="1372376" cy="998820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323120" y="3419708"/>
            <a:ext cx="2557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Altersklasse des Tieres</a:t>
            </a:r>
            <a:br>
              <a:rPr lang="de-DE" dirty="0" smtClean="0"/>
            </a:br>
            <a:r>
              <a:rPr lang="de-DE" dirty="0" smtClean="0"/>
              <a:t>(6 Stufen</a:t>
            </a:r>
            <a:r>
              <a:rPr lang="de-DE" dirty="0"/>
              <a:t>, fix</a:t>
            </a:r>
            <a:r>
              <a:rPr lang="de-DE" dirty="0" smtClean="0"/>
              <a:t>)</a:t>
            </a:r>
            <a:endParaRPr lang="de-DE" dirty="0"/>
          </a:p>
        </p:txBody>
      </p:sp>
      <p:cxnSp>
        <p:nvCxnSpPr>
          <p:cNvPr id="17" name="Gerade Verbindung mit Pfeil 16"/>
          <p:cNvCxnSpPr>
            <a:stCxn id="16" idx="3"/>
          </p:cNvCxnSpPr>
          <p:nvPr/>
        </p:nvCxnSpPr>
        <p:spPr bwMode="auto">
          <a:xfrm flipV="1">
            <a:off x="2880294" y="3742873"/>
            <a:ext cx="611586" cy="1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2237693" y="2646204"/>
            <a:ext cx="1254187" cy="422756"/>
          </a:xfrm>
          <a:prstGeom prst="straightConnector1">
            <a:avLst/>
          </a:prstGeom>
          <a:noFill/>
          <a:ln w="25400" cap="flat" cmpd="sng" algn="ctr">
            <a:solidFill>
              <a:srgbClr val="0099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700265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Darstellung der Zuchtwerte (Basis, Skala)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600" b="1" dirty="0" smtClean="0"/>
              <a:t>Grundlagen für Basisdefinition und Skaleneinstellung</a:t>
            </a:r>
          </a:p>
          <a:p>
            <a:pPr lvl="1"/>
            <a:r>
              <a:rPr lang="de-DE" sz="1400" dirty="0" smtClean="0"/>
              <a:t>In der ZWS können nur genetische Unterschiede zwischen Tieren geschätzt werden. Das bedeutet, dass zur Darstellung der Zuchtwerte eine Nulllinie und die Skala der Zuchtwerte definiert und eingestellt werden muss. </a:t>
            </a:r>
            <a:endParaRPr lang="de-DE" sz="1400" dirty="0"/>
          </a:p>
          <a:p>
            <a:pPr lvl="1"/>
            <a:r>
              <a:rPr lang="de-DE" sz="1400" dirty="0" smtClean="0"/>
              <a:t>Diese Skaleneinstellung (Null-Linie, Streuung) beeinflusst nicht die aus der ZWS resultierende Rangierung der Tiere.</a:t>
            </a:r>
          </a:p>
          <a:p>
            <a:pPr lvl="1"/>
            <a:endParaRPr lang="de-DE" sz="1400" dirty="0"/>
          </a:p>
          <a:p>
            <a:r>
              <a:rPr lang="de-DE" sz="1600" b="1" dirty="0" smtClean="0"/>
              <a:t>Empfehlung / Beschluss der AG zur Basiseinstellung:</a:t>
            </a:r>
          </a:p>
          <a:p>
            <a:pPr lvl="1"/>
            <a:r>
              <a:rPr lang="de-DE" sz="1400" dirty="0" smtClean="0"/>
              <a:t>Es werden zunächst Naturalzuchtwerte und Relativzuchtwerte bereitgestellt</a:t>
            </a:r>
          </a:p>
          <a:p>
            <a:pPr lvl="1"/>
            <a:r>
              <a:rPr lang="de-DE" sz="1400" dirty="0" smtClean="0"/>
              <a:t>In OVICAP werden voraussichtlich nur Relativzuchtwerte übernommen </a:t>
            </a:r>
          </a:p>
          <a:p>
            <a:pPr lvl="1"/>
            <a:r>
              <a:rPr lang="de-DE" sz="1400" dirty="0" smtClean="0"/>
              <a:t>Die Basiseinstellung erfolgt für jede Rasse getrennt</a:t>
            </a:r>
          </a:p>
          <a:p>
            <a:pPr lvl="1"/>
            <a:r>
              <a:rPr lang="de-DE" sz="1400" dirty="0" smtClean="0"/>
              <a:t>Identische, gleitende Basisdefinition für alle Merkmalskomplexe:</a:t>
            </a:r>
          </a:p>
          <a:p>
            <a:pPr marL="857250" lvl="2" indent="0">
              <a:buNone/>
            </a:pPr>
            <a:r>
              <a:rPr lang="de-DE" sz="1400" dirty="0" smtClean="0"/>
              <a:t>Basistiere: Alle Tiere geboren (</a:t>
            </a:r>
            <a:r>
              <a:rPr lang="de-DE" sz="1400" dirty="0" err="1" smtClean="0"/>
              <a:t>Akt.Jahr</a:t>
            </a:r>
            <a:r>
              <a:rPr lang="de-DE" sz="1400" dirty="0" smtClean="0"/>
              <a:t> – 6) bis (</a:t>
            </a:r>
            <a:r>
              <a:rPr lang="de-DE" sz="1400" dirty="0" err="1" smtClean="0"/>
              <a:t>Akt.Jahr</a:t>
            </a:r>
            <a:r>
              <a:rPr lang="de-DE" sz="1400" dirty="0" smtClean="0"/>
              <a:t> – 3) = 4 Geburtsjahre</a:t>
            </a:r>
          </a:p>
          <a:p>
            <a:pPr lvl="1"/>
            <a:r>
              <a:rPr lang="de-DE" sz="1400" dirty="0" smtClean="0"/>
              <a:t>Gilt für Naturalzuchtwerte und für Relativzuchtwerte</a:t>
            </a:r>
          </a:p>
          <a:p>
            <a:pPr lvl="1"/>
            <a:r>
              <a:rPr lang="de-DE" sz="1400" dirty="0" smtClean="0"/>
              <a:t>Relativskala: Mittelwert </a:t>
            </a:r>
            <a:r>
              <a:rPr lang="de-DE" sz="1400" dirty="0"/>
              <a:t>100 </a:t>
            </a:r>
            <a:r>
              <a:rPr lang="de-DE" sz="1400" dirty="0" smtClean="0"/>
              <a:t>mit einer </a:t>
            </a:r>
            <a:r>
              <a:rPr lang="de-DE" sz="1400" dirty="0"/>
              <a:t>genetischen SD von </a:t>
            </a:r>
            <a:r>
              <a:rPr lang="de-DE" sz="1400" dirty="0" smtClean="0"/>
              <a:t>20 Punkten</a:t>
            </a:r>
          </a:p>
          <a:p>
            <a:pPr lvl="1"/>
            <a:r>
              <a:rPr lang="de-DE" sz="1400" dirty="0" smtClean="0"/>
              <a:t>Auf der Relativskala sind im züchterischen Sinn positive Tiere &gt; 100 </a:t>
            </a:r>
          </a:p>
          <a:p>
            <a:pPr lvl="1"/>
            <a:r>
              <a:rPr lang="de-DE" sz="1400" dirty="0" smtClean="0"/>
              <a:t>Wenn zu wenig Basistiere (&lt; 100) vorhanden </a:t>
            </a:r>
            <a:r>
              <a:rPr lang="de-DE" sz="1400" dirty="0" smtClean="0">
                <a:sym typeface="Wingdings" pitchFamily="2" charset="2"/>
              </a:rPr>
              <a:t> Erweiterung um ältere Geburtsjahrgänge</a:t>
            </a:r>
            <a:r>
              <a:rPr lang="de-DE" sz="1400" dirty="0" smtClean="0"/>
              <a:t> </a:t>
            </a:r>
            <a:endParaRPr lang="de-DE" sz="1400" dirty="0" smtClean="0">
              <a:solidFill>
                <a:srgbClr val="FF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494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Basisdefinition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25352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 smtClean="0"/>
              <a:t>„Identische gleitende Basisdefinition für alle Merkmalskomplexe:</a:t>
            </a:r>
            <a:br>
              <a:rPr lang="de-DE" sz="1600" dirty="0" smtClean="0"/>
            </a:br>
            <a:r>
              <a:rPr lang="de-DE" sz="1600" dirty="0" smtClean="0"/>
              <a:t>Basistiere: Alle Tiere geboren (Akt.Jahr-6) bis (Akt.Jahr-3) = 4 Geburtsjahre“</a:t>
            </a:r>
          </a:p>
          <a:p>
            <a:r>
              <a:rPr lang="de-DE" sz="1600" dirty="0" smtClean="0">
                <a:sym typeface="Wingdings" pitchFamily="2" charset="2"/>
              </a:rPr>
              <a:t>Ergänzend wurde eine Abfrage nach der Sicherheit im Zuchtwert eingefügt</a:t>
            </a:r>
          </a:p>
          <a:p>
            <a:r>
              <a:rPr lang="de-DE" sz="1600" dirty="0" smtClean="0">
                <a:sym typeface="Wingdings" pitchFamily="2" charset="2"/>
              </a:rPr>
              <a:t>Bei einer Eigenleistung entspricht die Sicherheit im Zuchtwert der verwendeten Heritabilität im Schätzverfahren</a:t>
            </a:r>
          </a:p>
          <a:p>
            <a:r>
              <a:rPr lang="de-DE" sz="1600" dirty="0" smtClean="0">
                <a:sym typeface="Wingdings" pitchFamily="2" charset="2"/>
              </a:rPr>
              <a:t>Mindestsicherheit: Heritabilitäten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13</a:t>
            </a:fld>
            <a:endParaRPr lang="de-DE"/>
          </a:p>
        </p:txBody>
      </p:sp>
      <p:graphicFrame>
        <p:nvGraphicFramePr>
          <p:cNvPr id="6" name="Inhaltsplatzhalt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428090"/>
              </p:ext>
            </p:extLst>
          </p:nvPr>
        </p:nvGraphicFramePr>
        <p:xfrm>
          <a:off x="889248" y="3429000"/>
          <a:ext cx="6988502" cy="2750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9218"/>
                <a:gridCol w="1544642"/>
                <a:gridCol w="1544642"/>
              </a:tblGrid>
              <a:tr h="343837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Merkmal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h²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Anzahl geb. Lämmer</a:t>
                      </a:r>
                      <a:r>
                        <a:rPr lang="de-DE" sz="1600" baseline="0" dirty="0" smtClean="0"/>
                        <a:t> je Lammung (RZR)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0,10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0,30</a:t>
                      </a:r>
                      <a:endParaRPr lang="de-DE" sz="1600" dirty="0"/>
                    </a:p>
                  </a:txBody>
                  <a:tcPr/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Wolleigenschaften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0,20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-</a:t>
                      </a:r>
                      <a:endParaRPr lang="de-DE" sz="1600" dirty="0"/>
                    </a:p>
                  </a:txBody>
                  <a:tcPr/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Äußere Erscheinung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0,25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-</a:t>
                      </a:r>
                      <a:endParaRPr lang="de-DE" sz="1600" dirty="0"/>
                    </a:p>
                  </a:txBody>
                  <a:tcPr/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Bemuskelung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0,30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-</a:t>
                      </a:r>
                      <a:endParaRPr lang="de-DE" sz="1600" dirty="0"/>
                    </a:p>
                  </a:txBody>
                  <a:tcPr/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Fettauflage 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0,15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-</a:t>
                      </a:r>
                      <a:endParaRPr lang="de-DE" sz="1600" dirty="0"/>
                    </a:p>
                  </a:txBody>
                  <a:tcPr/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Muskeldicke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0,25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-</a:t>
                      </a:r>
                      <a:endParaRPr lang="de-DE" sz="1600" dirty="0"/>
                    </a:p>
                  </a:txBody>
                  <a:tcPr/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Tägliche Zunahme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0,35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-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282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Indexbildung für </a:t>
            </a:r>
            <a:r>
              <a:rPr lang="de-DE" dirty="0" smtClean="0"/>
              <a:t>Teilzuchtwerte / Gesamtzuchtwert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Wann wird ein Teilzuchtwert gebildet?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b="1" dirty="0" smtClean="0"/>
              <a:t>Relativzuchtwert Reproduktion (RZR)</a:t>
            </a:r>
            <a:endParaRPr lang="de-DE" b="1" dirty="0"/>
          </a:p>
          <a:p>
            <a:pPr lvl="1"/>
            <a:r>
              <a:rPr lang="de-DE" dirty="0" smtClean="0"/>
              <a:t>Tier ist im Schätzsystem Reproduktion</a:t>
            </a:r>
          </a:p>
          <a:p>
            <a:pPr marL="457200" lvl="1" indent="0">
              <a:buNone/>
            </a:pPr>
            <a:r>
              <a:rPr lang="de-DE" dirty="0" smtClean="0">
                <a:solidFill>
                  <a:srgbClr val="008D9A"/>
                </a:solidFill>
                <a:sym typeface="Wingdings" pitchFamily="2" charset="2"/>
              </a:rPr>
              <a:t> </a:t>
            </a:r>
            <a:r>
              <a:rPr lang="de-DE" dirty="0" smtClean="0">
                <a:sym typeface="Wingdings" pitchFamily="2" charset="2"/>
              </a:rPr>
              <a:t>RZR entspricht dem ZW Anzahl geborener Lämmer je Lammung </a:t>
            </a:r>
            <a:r>
              <a:rPr lang="de-DE" b="1" dirty="0">
                <a:solidFill>
                  <a:srgbClr val="009900"/>
                </a:solidFill>
                <a:sym typeface="Wingdings" pitchFamily="2" charset="2"/>
              </a:rPr>
              <a:t></a:t>
            </a:r>
            <a:r>
              <a:rPr lang="de-DE" dirty="0" smtClean="0">
                <a:sym typeface="Wingdings" pitchFamily="2" charset="2"/>
              </a:rPr>
              <a:t> </a:t>
            </a:r>
            <a:endParaRPr lang="de-DE" dirty="0" smtClean="0"/>
          </a:p>
          <a:p>
            <a:r>
              <a:rPr lang="de-DE" b="1" dirty="0" smtClean="0"/>
              <a:t>Relativzuchtwert Fleisch (RZF)</a:t>
            </a:r>
          </a:p>
          <a:p>
            <a:pPr lvl="1"/>
            <a:r>
              <a:rPr lang="de-DE" dirty="0" smtClean="0"/>
              <a:t>Tier ist im Schätzsystem Feldprüfung</a:t>
            </a:r>
          </a:p>
          <a:p>
            <a:pPr lvl="1"/>
            <a:r>
              <a:rPr lang="de-DE" dirty="0" smtClean="0"/>
              <a:t>In der Regel liegt nur das Gewicht bzw. die TZN vor</a:t>
            </a:r>
            <a:endParaRPr lang="de-DE" dirty="0"/>
          </a:p>
          <a:p>
            <a:pPr lvl="1"/>
            <a:r>
              <a:rPr lang="de-DE" dirty="0" smtClean="0"/>
              <a:t>Die Zuchtwerte für die Merkmale Fettauflage und Muskeldicke werden nur indirekt geschätzt </a:t>
            </a:r>
            <a:r>
              <a:rPr lang="de-DE" dirty="0" smtClean="0">
                <a:sym typeface="Wingdings" pitchFamily="2" charset="2"/>
              </a:rPr>
              <a:t> sehr geringe Streuung (Fett, MUS)  dito RZF</a:t>
            </a:r>
            <a:endParaRPr lang="de-DE" dirty="0" smtClean="0"/>
          </a:p>
          <a:p>
            <a:pPr lvl="1">
              <a:buFont typeface="Wingdings" pitchFamily="2" charset="2"/>
              <a:buChar char="à"/>
            </a:pPr>
            <a:r>
              <a:rPr lang="de-DE" dirty="0" smtClean="0"/>
              <a:t>RZF </a:t>
            </a:r>
            <a:r>
              <a:rPr lang="de-DE" dirty="0">
                <a:sym typeface="Wingdings" pitchFamily="2" charset="2"/>
              </a:rPr>
              <a:t>setzt sich aus den drei Teilzuchtwerten zusammen </a:t>
            </a:r>
            <a:r>
              <a:rPr lang="de-DE" b="1" dirty="0" smtClean="0">
                <a:solidFill>
                  <a:srgbClr val="009900"/>
                </a:solidFill>
                <a:sym typeface="Wingdings" pitchFamily="2" charset="2"/>
              </a:rPr>
              <a:t></a:t>
            </a:r>
          </a:p>
          <a:p>
            <a:r>
              <a:rPr lang="de-DE" b="1" dirty="0" smtClean="0"/>
              <a:t>Exterieur</a:t>
            </a:r>
          </a:p>
          <a:p>
            <a:pPr lvl="1"/>
            <a:r>
              <a:rPr lang="de-DE" b="1" dirty="0" smtClean="0"/>
              <a:t>Keine</a:t>
            </a:r>
            <a:r>
              <a:rPr lang="de-DE" dirty="0" smtClean="0"/>
              <a:t> Bildung eines Teilzuchtwertes Exterieur aus den Einzelzuchtwerten</a:t>
            </a:r>
          </a:p>
          <a:p>
            <a:pPr lvl="1"/>
            <a:r>
              <a:rPr lang="de-DE" dirty="0" smtClean="0"/>
              <a:t>Veröffentlichung der Einzelzuchtwerte Wolleigenschaft, äußere Erscheinung und Bemuskelung </a:t>
            </a:r>
            <a:r>
              <a:rPr lang="de-DE" b="1" dirty="0">
                <a:solidFill>
                  <a:srgbClr val="009900"/>
                </a:solidFill>
                <a:sym typeface="Wingdings" pitchFamily="2" charset="2"/>
              </a:rPr>
              <a:t></a:t>
            </a:r>
            <a:endParaRPr lang="de-DE" dirty="0" smtClean="0"/>
          </a:p>
          <a:p>
            <a:r>
              <a:rPr lang="de-DE" b="1" dirty="0" smtClean="0"/>
              <a:t>Keine</a:t>
            </a:r>
            <a:r>
              <a:rPr lang="de-DE" dirty="0" smtClean="0"/>
              <a:t> Zusammenfassung der Teilzuchtwerte zu einem Gesamtzuchtwert!</a:t>
            </a:r>
            <a:endParaRPr lang="de-DE" dirty="0"/>
          </a:p>
          <a:p>
            <a:pPr marL="0" indent="0">
              <a:buNone/>
            </a:pPr>
            <a:endParaRPr lang="de-DE" dirty="0" smtClean="0">
              <a:solidFill>
                <a:srgbClr val="FF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8366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Veröffentlichung der Zuchtwerte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4649788"/>
          </a:xfrm>
        </p:spPr>
        <p:txBody>
          <a:bodyPr/>
          <a:lstStyle/>
          <a:p>
            <a:r>
              <a:rPr lang="de-DE" dirty="0" smtClean="0"/>
              <a:t>Veröffentlichung in Abhängigkeit von # Leistungsinfo (EL,NK) bzw. Si.</a:t>
            </a:r>
          </a:p>
          <a:p>
            <a:r>
              <a:rPr lang="de-DE" dirty="0" smtClean="0"/>
              <a:t>Veröffentlichungskennzeichen innerhalb der Merkmalskomplexe setzen</a:t>
            </a:r>
          </a:p>
          <a:p>
            <a:endParaRPr lang="de-DE" dirty="0"/>
          </a:p>
          <a:p>
            <a:r>
              <a:rPr lang="de-DE" dirty="0" smtClean="0"/>
              <a:t>RZR</a:t>
            </a:r>
          </a:p>
          <a:p>
            <a:pPr lvl="1"/>
            <a:r>
              <a:rPr lang="de-DE" dirty="0" smtClean="0"/>
              <a:t>Mind. 1 Eigenleistung (Anzahl Lämmer je </a:t>
            </a:r>
            <a:r>
              <a:rPr lang="de-DE" dirty="0"/>
              <a:t>L</a:t>
            </a:r>
            <a:r>
              <a:rPr lang="de-DE" dirty="0" smtClean="0"/>
              <a:t>ammung) oder </a:t>
            </a:r>
          </a:p>
          <a:p>
            <a:pPr lvl="1"/>
            <a:r>
              <a:rPr lang="de-DE" dirty="0" smtClean="0"/>
              <a:t>Mind. 10 % Sicherheit im RZR</a:t>
            </a:r>
          </a:p>
          <a:p>
            <a:r>
              <a:rPr lang="de-DE" dirty="0" smtClean="0"/>
              <a:t>RZF</a:t>
            </a:r>
          </a:p>
          <a:p>
            <a:pPr lvl="1"/>
            <a:r>
              <a:rPr lang="de-DE" dirty="0" smtClean="0"/>
              <a:t>Mind. 1 Eigenleistung (Tägliche Zunahme) oder</a:t>
            </a:r>
          </a:p>
          <a:p>
            <a:pPr lvl="1"/>
            <a:r>
              <a:rPr lang="de-DE" dirty="0" smtClean="0"/>
              <a:t>Mind. 25 % Sicherheit im </a:t>
            </a:r>
            <a:r>
              <a:rPr lang="de-DE" dirty="0"/>
              <a:t>RZF (25 = 1/3 * </a:t>
            </a:r>
            <a:r>
              <a:rPr lang="de-DE" dirty="0" smtClean="0"/>
              <a:t>(15, </a:t>
            </a:r>
            <a:r>
              <a:rPr lang="de-DE" dirty="0"/>
              <a:t>25, </a:t>
            </a:r>
            <a:r>
              <a:rPr lang="de-DE" dirty="0" smtClean="0"/>
              <a:t>35))</a:t>
            </a:r>
          </a:p>
          <a:p>
            <a:r>
              <a:rPr lang="de-DE" dirty="0" smtClean="0"/>
              <a:t>Exterieur</a:t>
            </a:r>
          </a:p>
          <a:p>
            <a:pPr lvl="1"/>
            <a:r>
              <a:rPr lang="de-DE" dirty="0" smtClean="0"/>
              <a:t>Mind. 1 Eigenleistung (Wolleigenschaften, Äußere Erscheinung, Bemuskelung)</a:t>
            </a:r>
          </a:p>
          <a:p>
            <a:pPr lvl="1"/>
            <a:r>
              <a:rPr lang="de-DE" dirty="0" smtClean="0"/>
              <a:t>Mindestanforderung in Abhängigkeit vom Merkmal </a:t>
            </a:r>
            <a:br>
              <a:rPr lang="de-DE" dirty="0" smtClean="0"/>
            </a:br>
            <a:r>
              <a:rPr lang="de-DE" dirty="0" smtClean="0"/>
              <a:t>(20, 25 oder 30 % Sicherheit im Zuchtwert)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8845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umsplatzhalt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4CB07E18-02B4-4075-AAD7-5FE5BDEEB2CA}" type="datetime4">
              <a:rPr lang="de-DE" b="0"/>
              <a:pPr eaLnBrk="1" hangingPunct="1"/>
              <a:t>17. September 2012</a:t>
            </a:fld>
            <a:endParaRPr lang="de-DE" b="0"/>
          </a:p>
        </p:txBody>
      </p:sp>
      <p:sp>
        <p:nvSpPr>
          <p:cNvPr id="39939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b="0"/>
              <a:t>Seite </a:t>
            </a:r>
            <a:fld id="{00021FA1-0A80-46DD-8BA6-22EFAF2948AB}" type="slidenum">
              <a:rPr lang="de-DE" b="0"/>
              <a:pPr eaLnBrk="1" hangingPunct="1"/>
              <a:t>16</a:t>
            </a:fld>
            <a:endParaRPr lang="de-DE" b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Fehlerbereiche von Zuchtwerten </a:t>
            </a:r>
            <a:r>
              <a:rPr lang="de-DE" sz="1800" dirty="0" smtClean="0"/>
              <a:t>(95% - Konfidenzintervall)</a:t>
            </a:r>
            <a:r>
              <a:rPr lang="de-DE" dirty="0" smtClean="0"/>
              <a:t> </a:t>
            </a:r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59440"/>
              </p:ext>
            </p:extLst>
          </p:nvPr>
        </p:nvGraphicFramePr>
        <p:xfrm>
          <a:off x="665859" y="1268760"/>
          <a:ext cx="7905923" cy="4742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" name="Diagramm" r:id="rId4" imgW="5286832" imgH="3172168" progId="Excel.Chart.8">
                  <p:embed/>
                </p:oleObj>
              </mc:Choice>
              <mc:Fallback>
                <p:oleObj name="Diagramm" r:id="rId4" imgW="5286832" imgH="3172168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859" y="1268760"/>
                        <a:ext cx="7905923" cy="47428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2598096" y="2474913"/>
            <a:ext cx="8386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 smtClean="0">
                <a:solidFill>
                  <a:schemeClr val="tx1"/>
                </a:solidFill>
              </a:rPr>
              <a:t>PI-ZW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618821" y="2474913"/>
            <a:ext cx="5437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dirty="0" smtClean="0">
                <a:solidFill>
                  <a:schemeClr val="tx1"/>
                </a:solidFill>
              </a:rPr>
              <a:t>ZW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458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Streuung der Zuchtwerte bezogen auf Naturaleinheit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361877"/>
              </p:ext>
            </p:extLst>
          </p:nvPr>
        </p:nvGraphicFramePr>
        <p:xfrm>
          <a:off x="323528" y="1934840"/>
          <a:ext cx="870458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368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Merkmal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Relativzuchtwert als Abweichung von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100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de-DE" b="1" baseline="-25000" dirty="0" err="1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RZR (</a:t>
                      </a:r>
                      <a:r>
                        <a:rPr lang="de-DE" dirty="0" err="1" smtClean="0"/>
                        <a:t>nLam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0,17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0,05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0,09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0,13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0,17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0,22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0,26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RZE (</a:t>
                      </a:r>
                      <a:r>
                        <a:rPr lang="de-DE" dirty="0" err="1" smtClean="0"/>
                        <a:t>Ersch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0,36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0,09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0,18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0,27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0,36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0,45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0,63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RZF (TZN)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57,1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57,1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86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46944" y="1340768"/>
            <a:ext cx="8396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Was bedeutet eine genetische Standardabweichung (20 P.) im Relativzuchtwert?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54710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 und Ausblick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dirty="0"/>
              <a:t>Die ZWS Schafe ist entwickelt (Modelle, Ablauf)</a:t>
            </a:r>
            <a:br>
              <a:rPr lang="de-DE" dirty="0"/>
            </a:br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dirty="0"/>
              <a:t>Offene Fragen konnten im Laufe der Entwicklung </a:t>
            </a:r>
            <a:r>
              <a:rPr lang="de-DE" dirty="0" smtClean="0"/>
              <a:t>in Zusammenarbeit mit den Zuchtleitern und Rassevertretern geklärt werden</a:t>
            </a:r>
          </a:p>
          <a:p>
            <a:pPr>
              <a:buFont typeface="Wingdings" pitchFamily="2" charset="2"/>
              <a:buChar char="Ø"/>
            </a:pPr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Die Einbindung der Stationsdaten in die ZWS ist geplant</a:t>
            </a:r>
          </a:p>
          <a:p>
            <a:pPr>
              <a:buFont typeface="Wingdings" pitchFamily="2" charset="2"/>
              <a:buChar char="Ø"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endParaRPr lang="de-DE" dirty="0"/>
          </a:p>
          <a:p>
            <a:pPr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FF0000"/>
                </a:solidFill>
              </a:rPr>
              <a:t>„</a:t>
            </a:r>
            <a:r>
              <a:rPr lang="de-DE" b="1" dirty="0">
                <a:solidFill>
                  <a:srgbClr val="FF0000"/>
                </a:solidFill>
              </a:rPr>
              <a:t>Jede ZWS ist </a:t>
            </a:r>
            <a:r>
              <a:rPr lang="de-DE" b="1" dirty="0" smtClean="0">
                <a:solidFill>
                  <a:srgbClr val="FF0000"/>
                </a:solidFill>
              </a:rPr>
              <a:t>nur so </a:t>
            </a:r>
            <a:r>
              <a:rPr lang="de-DE" b="1" dirty="0">
                <a:solidFill>
                  <a:srgbClr val="FF0000"/>
                </a:solidFill>
              </a:rPr>
              <a:t>gut wie ihre Datengrundlage</a:t>
            </a:r>
            <a:r>
              <a:rPr lang="de-DE" b="1" dirty="0" smtClean="0">
                <a:solidFill>
                  <a:srgbClr val="FF0000"/>
                </a:solidFill>
              </a:rPr>
              <a:t>“</a:t>
            </a:r>
            <a:endParaRPr lang="de-DE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>
              <a:buFont typeface="Wingdings" pitchFamily="2" charset="2"/>
              <a:buChar char="Ø"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7925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C8F8-3D95-4C6C-856E-BB45526E858D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15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A7C71BB5-604E-4F8E-B92B-7B6A0F2AE400}" type="slidenum">
              <a:rPr lang="de-DE"/>
              <a:pPr/>
              <a:t>19</a:t>
            </a:fld>
            <a:endParaRPr lang="de-DE"/>
          </a:p>
        </p:txBody>
      </p:sp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8D9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209923" name="Picture 3" descr="int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924" name="Text Box 4"/>
          <p:cNvSpPr txBox="1">
            <a:spLocks noChangeArrowheads="1"/>
          </p:cNvSpPr>
          <p:nvPr/>
        </p:nvSpPr>
        <p:spPr bwMode="auto">
          <a:xfrm>
            <a:off x="1547813" y="5502275"/>
            <a:ext cx="58086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de-DE" sz="3000">
                <a:solidFill>
                  <a:schemeClr val="bg1"/>
                </a:solidFill>
              </a:rPr>
              <a:t>Service &amp; Daten aus einer Quelle</a:t>
            </a:r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5580063" y="3644900"/>
            <a:ext cx="431800" cy="431800"/>
          </a:xfrm>
          <a:prstGeom prst="rect">
            <a:avLst/>
          </a:prstGeom>
          <a:solidFill>
            <a:srgbClr val="008D9A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26" name="Rectangle 6"/>
          <p:cNvSpPr>
            <a:spLocks noChangeArrowheads="1"/>
          </p:cNvSpPr>
          <p:nvPr/>
        </p:nvSpPr>
        <p:spPr bwMode="auto">
          <a:xfrm>
            <a:off x="6589713" y="3644900"/>
            <a:ext cx="431800" cy="431800"/>
          </a:xfrm>
          <a:prstGeom prst="rect">
            <a:avLst/>
          </a:prstGeom>
          <a:solidFill>
            <a:srgbClr val="008D9A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27" name="Rectangle 7"/>
          <p:cNvSpPr>
            <a:spLocks noChangeArrowheads="1"/>
          </p:cNvSpPr>
          <p:nvPr/>
        </p:nvSpPr>
        <p:spPr bwMode="auto">
          <a:xfrm>
            <a:off x="5580063" y="4148138"/>
            <a:ext cx="431800" cy="431800"/>
          </a:xfrm>
          <a:prstGeom prst="rect">
            <a:avLst/>
          </a:prstGeom>
          <a:solidFill>
            <a:srgbClr val="68AC16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28" name="Rectangle 8"/>
          <p:cNvSpPr>
            <a:spLocks noChangeArrowheads="1"/>
          </p:cNvSpPr>
          <p:nvPr/>
        </p:nvSpPr>
        <p:spPr bwMode="auto">
          <a:xfrm>
            <a:off x="6084888" y="4148138"/>
            <a:ext cx="431800" cy="431800"/>
          </a:xfrm>
          <a:prstGeom prst="rect">
            <a:avLst/>
          </a:prstGeom>
          <a:solidFill>
            <a:srgbClr val="008D9A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29" name="Rectangle 9"/>
          <p:cNvSpPr>
            <a:spLocks noChangeArrowheads="1"/>
          </p:cNvSpPr>
          <p:nvPr/>
        </p:nvSpPr>
        <p:spPr bwMode="auto">
          <a:xfrm>
            <a:off x="6589713" y="4148138"/>
            <a:ext cx="431800" cy="431800"/>
          </a:xfrm>
          <a:prstGeom prst="rect">
            <a:avLst/>
          </a:prstGeom>
          <a:solidFill>
            <a:srgbClr val="68AC16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30" name="Rectangle 10"/>
          <p:cNvSpPr>
            <a:spLocks noChangeArrowheads="1"/>
          </p:cNvSpPr>
          <p:nvPr/>
        </p:nvSpPr>
        <p:spPr bwMode="auto">
          <a:xfrm>
            <a:off x="5580063" y="4652963"/>
            <a:ext cx="431800" cy="431800"/>
          </a:xfrm>
          <a:prstGeom prst="rect">
            <a:avLst/>
          </a:prstGeom>
          <a:solidFill>
            <a:srgbClr val="68AC16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31" name="Rectangle 11"/>
          <p:cNvSpPr>
            <a:spLocks noChangeArrowheads="1"/>
          </p:cNvSpPr>
          <p:nvPr/>
        </p:nvSpPr>
        <p:spPr bwMode="auto">
          <a:xfrm>
            <a:off x="6084888" y="4652963"/>
            <a:ext cx="431800" cy="431800"/>
          </a:xfrm>
          <a:prstGeom prst="rect">
            <a:avLst/>
          </a:prstGeom>
          <a:solidFill>
            <a:srgbClr val="68AC16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9932" name="Rectangle 12"/>
          <p:cNvSpPr>
            <a:spLocks noChangeArrowheads="1"/>
          </p:cNvSpPr>
          <p:nvPr/>
        </p:nvSpPr>
        <p:spPr bwMode="auto">
          <a:xfrm>
            <a:off x="6589713" y="4652963"/>
            <a:ext cx="431800" cy="431800"/>
          </a:xfrm>
          <a:prstGeom prst="rect">
            <a:avLst/>
          </a:prstGeom>
          <a:solidFill>
            <a:srgbClr val="68AC16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09933" name="Picture 13" descr="v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638" y="2997200"/>
            <a:ext cx="35147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579296" cy="4649788"/>
          </a:xfrm>
        </p:spPr>
        <p:txBody>
          <a:bodyPr/>
          <a:lstStyle/>
          <a:p>
            <a:r>
              <a:rPr lang="de-DE" dirty="0" smtClean="0">
                <a:sym typeface="Wingdings" pitchFamily="2" charset="2"/>
              </a:rPr>
              <a:t>serv.it OVICAP, genetisches Monitoring und Zuchtwertschätzung</a:t>
            </a:r>
          </a:p>
          <a:p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Voraussetzungen für eine Zuchtwertschätzung</a:t>
            </a:r>
          </a:p>
          <a:p>
            <a:r>
              <a:rPr lang="de-DE" dirty="0" smtClean="0">
                <a:sym typeface="Wingdings" pitchFamily="2" charset="2"/>
              </a:rPr>
              <a:t>Rassen in der Zuchtwertschätzung</a:t>
            </a:r>
          </a:p>
          <a:p>
            <a:r>
              <a:rPr lang="de-DE" dirty="0" smtClean="0">
                <a:sym typeface="Wingdings" pitchFamily="2" charset="2"/>
              </a:rPr>
              <a:t>Datenhorizont</a:t>
            </a:r>
          </a:p>
          <a:p>
            <a:r>
              <a:rPr lang="de-DE" dirty="0" smtClean="0">
                <a:sym typeface="Wingdings" pitchFamily="2" charset="2"/>
              </a:rPr>
              <a:t>Merkmale: Reproduktion, Exterieur (HB), Produktion (Feld / Station)</a:t>
            </a:r>
          </a:p>
          <a:p>
            <a:r>
              <a:rPr lang="de-DE" dirty="0" smtClean="0">
                <a:sym typeface="Wingdings" pitchFamily="2" charset="2"/>
              </a:rPr>
              <a:t>Modell &amp; Einflussfaktoren</a:t>
            </a:r>
          </a:p>
          <a:p>
            <a:r>
              <a:rPr lang="de-DE" dirty="0" smtClean="0">
                <a:sym typeface="Wingdings" pitchFamily="2" charset="2"/>
              </a:rPr>
              <a:t>Darstellung der Zuchtwerte (Basis &amp; Skala)</a:t>
            </a:r>
          </a:p>
          <a:p>
            <a:r>
              <a:rPr lang="de-DE" dirty="0" smtClean="0">
                <a:sym typeface="Wingdings" pitchFamily="2" charset="2"/>
              </a:rPr>
              <a:t>Indexbildung / Gesamtzuchtwert</a:t>
            </a:r>
          </a:p>
          <a:p>
            <a:r>
              <a:rPr lang="de-DE" dirty="0" smtClean="0">
                <a:sym typeface="Wingdings" pitchFamily="2" charset="2"/>
              </a:rPr>
              <a:t>Sicherheiten, Veröffentlichungsgrenzen</a:t>
            </a:r>
          </a:p>
          <a:p>
            <a:endParaRPr lang="de-DE" dirty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Zusammenfassung und Ausblick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E372-43C7-485D-ACCE-2FD0955CC8CD}" type="datetime4">
              <a:rPr lang="de-DE"/>
              <a:pPr/>
              <a:t>17. September 2012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0579AD8C-AD42-480C-97EA-46C73837BEAD}" type="slidenum">
              <a:rPr lang="de-DE"/>
              <a:pPr/>
              <a:t>2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DC2C-D67A-4663-8BC7-6BB72A9F6FF0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E1BDCE31-0D9A-40AB-9D3A-E24B48537B21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2050" name="Picture 2" descr="N:\ZWS\ZWS Schafe\Doku\OVICAP-Cloud-CM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8342"/>
            <a:ext cx="5688632" cy="645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5378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Voraussetzungen für eine Zuchtwertschätzung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09728"/>
          </a:xfrm>
        </p:spPr>
        <p:txBody>
          <a:bodyPr/>
          <a:lstStyle/>
          <a:p>
            <a:r>
              <a:rPr lang="de-DE" dirty="0" smtClean="0"/>
              <a:t>Leistungsprüfung </a:t>
            </a:r>
            <a:r>
              <a:rPr lang="de-DE" dirty="0"/>
              <a:t>in allen Merkmalen des </a:t>
            </a:r>
            <a:r>
              <a:rPr lang="de-DE" dirty="0" smtClean="0"/>
              <a:t>Zuchtziels</a:t>
            </a:r>
          </a:p>
          <a:p>
            <a:pPr lvl="1"/>
            <a:r>
              <a:rPr lang="de-DE" dirty="0" smtClean="0"/>
              <a:t>Reproduktions-, Produktions- </a:t>
            </a:r>
            <a:r>
              <a:rPr lang="de-DE" dirty="0"/>
              <a:t>und </a:t>
            </a:r>
            <a:r>
              <a:rPr lang="de-DE" dirty="0" err="1" smtClean="0"/>
              <a:t>Exterieurmerkmale</a:t>
            </a:r>
            <a:endParaRPr lang="de-DE" dirty="0" smtClean="0"/>
          </a:p>
          <a:p>
            <a:pPr lvl="1"/>
            <a:r>
              <a:rPr lang="de-DE" dirty="0" smtClean="0"/>
              <a:t>Stations- und/oder Feldprüfung</a:t>
            </a:r>
          </a:p>
          <a:p>
            <a:endParaRPr lang="de-DE" dirty="0"/>
          </a:p>
          <a:p>
            <a:r>
              <a:rPr lang="de-DE" dirty="0" smtClean="0"/>
              <a:t>Datenqualität &amp; Datenquantität</a:t>
            </a:r>
          </a:p>
          <a:p>
            <a:pPr lvl="1"/>
            <a:r>
              <a:rPr lang="de-DE" dirty="0" smtClean="0"/>
              <a:t>Datenplausibilität</a:t>
            </a:r>
          </a:p>
          <a:p>
            <a:pPr lvl="1"/>
            <a:r>
              <a:rPr lang="de-DE" dirty="0" smtClean="0"/>
              <a:t>Datenstruktur, Vergleichbarkeit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Einheitliche </a:t>
            </a:r>
            <a:r>
              <a:rPr lang="de-DE" dirty="0"/>
              <a:t>und eindeutige </a:t>
            </a:r>
            <a:r>
              <a:rPr lang="de-DE" dirty="0" smtClean="0"/>
              <a:t>Tieridentifikationen</a:t>
            </a:r>
            <a:endParaRPr lang="de-DE" dirty="0"/>
          </a:p>
          <a:p>
            <a:endParaRPr lang="de-DE" dirty="0"/>
          </a:p>
          <a:p>
            <a:r>
              <a:rPr lang="de-DE" dirty="0"/>
              <a:t>Korrekte Abstammungsdaten</a:t>
            </a:r>
          </a:p>
          <a:p>
            <a:pPr marL="0" indent="0"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b="1" dirty="0" smtClean="0">
                <a:solidFill>
                  <a:srgbClr val="FF0000"/>
                </a:solidFill>
              </a:rPr>
              <a:t>„</a:t>
            </a:r>
            <a:r>
              <a:rPr lang="de-DE" b="1" dirty="0">
                <a:solidFill>
                  <a:srgbClr val="FF0000"/>
                </a:solidFill>
              </a:rPr>
              <a:t>Jede ZWS ist </a:t>
            </a:r>
            <a:r>
              <a:rPr lang="de-DE" b="1" dirty="0" smtClean="0">
                <a:solidFill>
                  <a:srgbClr val="FF0000"/>
                </a:solidFill>
              </a:rPr>
              <a:t>nur so </a:t>
            </a:r>
            <a:r>
              <a:rPr lang="de-DE" b="1" dirty="0">
                <a:solidFill>
                  <a:srgbClr val="FF0000"/>
                </a:solidFill>
              </a:rPr>
              <a:t>gut wie ihre Datengrundlage</a:t>
            </a:r>
            <a:r>
              <a:rPr lang="de-DE" b="1" dirty="0" smtClean="0">
                <a:solidFill>
                  <a:srgbClr val="FF0000"/>
                </a:solidFill>
              </a:rPr>
              <a:t>“</a:t>
            </a:r>
            <a:endParaRPr lang="de-DE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717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Rassen in der Zuchtwertschätzung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Merino</a:t>
            </a:r>
          </a:p>
          <a:p>
            <a:pPr lvl="1"/>
            <a:r>
              <a:rPr lang="de-DE" b="1" dirty="0" smtClean="0"/>
              <a:t>Merinofleischschaf</a:t>
            </a:r>
            <a:r>
              <a:rPr lang="de-DE" dirty="0" smtClean="0"/>
              <a:t>, Merinolangwollschaf, Merinolandschaf</a:t>
            </a:r>
            <a:br>
              <a:rPr lang="de-DE" dirty="0" smtClean="0"/>
            </a:br>
            <a:endParaRPr lang="de-DE" dirty="0" smtClean="0"/>
          </a:p>
          <a:p>
            <a:r>
              <a:rPr lang="de-DE" b="1" dirty="0" smtClean="0"/>
              <a:t>Fleischschaf</a:t>
            </a:r>
          </a:p>
          <a:p>
            <a:pPr lvl="1"/>
            <a:r>
              <a:rPr lang="de-DE" b="1" dirty="0" smtClean="0"/>
              <a:t>Schwarzköpfiges Fleischschaf, Weißköpfiges Fleischschaf, </a:t>
            </a:r>
            <a:r>
              <a:rPr lang="de-DE" b="1" dirty="0" err="1" smtClean="0"/>
              <a:t>Texel</a:t>
            </a:r>
            <a:r>
              <a:rPr lang="de-DE" b="1" dirty="0" smtClean="0"/>
              <a:t>, </a:t>
            </a:r>
            <a:r>
              <a:rPr lang="de-DE" b="1" dirty="0" err="1" smtClean="0"/>
              <a:t>Suffolk</a:t>
            </a:r>
            <a:r>
              <a:rPr lang="de-DE" b="1" dirty="0" smtClean="0"/>
              <a:t>, Leineschaf</a:t>
            </a:r>
            <a:br>
              <a:rPr lang="de-DE" b="1" dirty="0" smtClean="0"/>
            </a:br>
            <a:endParaRPr lang="de-DE" b="1" dirty="0" smtClean="0"/>
          </a:p>
          <a:p>
            <a:r>
              <a:rPr lang="de-DE" dirty="0" smtClean="0"/>
              <a:t>Milchschaf</a:t>
            </a:r>
          </a:p>
          <a:p>
            <a:pPr lvl="1"/>
            <a:r>
              <a:rPr lang="de-DE" dirty="0" smtClean="0"/>
              <a:t>Ostfriesisches Milchschaf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Landschaf</a:t>
            </a:r>
          </a:p>
          <a:p>
            <a:pPr lvl="1"/>
            <a:r>
              <a:rPr lang="de-DE" dirty="0" smtClean="0"/>
              <a:t>Graue gehörnte Heidschnucke, Weiße gehörnte Heidschnucke, Weiße </a:t>
            </a:r>
            <a:r>
              <a:rPr lang="de-DE" dirty="0" err="1" smtClean="0"/>
              <a:t>hornlose</a:t>
            </a:r>
            <a:r>
              <a:rPr lang="de-DE" dirty="0" smtClean="0"/>
              <a:t> Heidschnucke, </a:t>
            </a:r>
            <a:r>
              <a:rPr lang="de-DE" dirty="0" err="1" smtClean="0"/>
              <a:t>Bentheimer</a:t>
            </a:r>
            <a:r>
              <a:rPr lang="de-DE" dirty="0" smtClean="0"/>
              <a:t> Landschaf, Rhönschaf, Coburger Fuchsschaf, Weißes Bergschaf, Braunes Bergschaf, Brillenschaf, </a:t>
            </a:r>
            <a:r>
              <a:rPr lang="de-DE" dirty="0" err="1" smtClean="0"/>
              <a:t>Skudde</a:t>
            </a:r>
            <a:r>
              <a:rPr lang="de-DE" dirty="0" smtClean="0"/>
              <a:t>, </a:t>
            </a:r>
            <a:r>
              <a:rPr lang="de-DE" dirty="0" err="1" smtClean="0"/>
              <a:t>Rauhwolliges</a:t>
            </a:r>
            <a:r>
              <a:rPr lang="de-DE" dirty="0"/>
              <a:t> </a:t>
            </a:r>
            <a:r>
              <a:rPr lang="de-DE" dirty="0" smtClean="0"/>
              <a:t>Pommersches Landschaf, Krainer Steinschafe, Alpines Steinschaf, Waldschaf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A201-FD2A-4C0C-92CE-C0A88A3E03CA}" type="datetime4">
              <a:rPr lang="de-DE" smtClean="0"/>
              <a:pPr/>
              <a:t>17. September 2012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 smtClean="0"/>
              <a:t>Seite </a:t>
            </a:r>
            <a:fld id="{21CC4436-FDD6-4E7E-A1F3-3491A90F16E1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17946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F71F-078F-439B-8F1A-F7BBA25DB2C3}" type="datetime4">
              <a:rPr lang="de-DE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89E15683-8ECC-4FA5-A258-EC39352B800D}" type="slidenum">
              <a:rPr lang="de-DE"/>
              <a:pPr/>
              <a:t>6</a:t>
            </a:fld>
            <a:endParaRPr lang="de-DE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Datenhorizont für die ZWS</a:t>
            </a:r>
            <a:endParaRPr lang="de-DE" dirty="0"/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427168" cy="4649788"/>
          </a:xfrm>
        </p:spPr>
        <p:txBody>
          <a:bodyPr/>
          <a:lstStyle/>
          <a:p>
            <a:r>
              <a:rPr lang="de-DE" dirty="0" smtClean="0"/>
              <a:t>Leistungsdaten</a:t>
            </a:r>
          </a:p>
          <a:p>
            <a:pPr marL="0" indent="0">
              <a:buNone/>
            </a:pPr>
            <a:r>
              <a:rPr lang="de-DE" dirty="0"/>
              <a:t>	</a:t>
            </a:r>
            <a:endParaRPr lang="de-DE" dirty="0" smtClean="0"/>
          </a:p>
          <a:p>
            <a:pPr marL="0" indent="0">
              <a:buNone/>
            </a:pPr>
            <a:r>
              <a:rPr lang="de-DE" sz="1600" dirty="0" smtClean="0"/>
              <a:t>In allen Leistungskomplexen (Reproduktion, Produktion und Exterieur) werden plausible/geprüfte Leistungsbeobachtungen von Tieren </a:t>
            </a:r>
            <a:r>
              <a:rPr lang="de-DE" sz="1600" b="1" dirty="0" smtClean="0"/>
              <a:t>ab Geburtsjahr 1990 </a:t>
            </a:r>
            <a:r>
              <a:rPr lang="de-DE" sz="1600" dirty="0" smtClean="0"/>
              <a:t>verwendet. Das </a:t>
            </a:r>
            <a:r>
              <a:rPr lang="de-DE" sz="1600" dirty="0"/>
              <a:t>K</a:t>
            </a:r>
            <a:r>
              <a:rPr lang="de-DE" sz="1600" dirty="0" smtClean="0"/>
              <a:t>riterium Geburtsjahr wird gewählt, um einen selektiven Datenauflauf in den Startjahren zu vermeiden. Bei doppelter Erfassung (Produktion, Exterieur) wird nur ein Record (letzter) verwendet.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Abstammungsdaten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sz="1600" dirty="0" smtClean="0"/>
              <a:t>Zu allen Tieren mit plausiblen Leistungsdaten werden alle bekannten bzw. plausiblen Vorfahren zum Aufbau der Verwandtschaftsmatrix verwendet. Für unbekannte Vorfahren werden genetische Herkunftsgruppen (Phantomeltern) eingerichtet. 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dirty="0"/>
          </a:p>
          <a:p>
            <a:pPr lvl="1">
              <a:buFont typeface="Wingdings" pitchFamily="2" charset="2"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6611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ym typeface="Wingdings" pitchFamily="2" charset="2"/>
              </a:rPr>
              <a:t>Merkmale der Zuchtwertschätzung</a:t>
            </a:r>
            <a:endParaRPr lang="de-DE" dirty="0">
              <a:sym typeface="Wingdings" pitchFamily="2" charset="2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27484"/>
            <a:ext cx="8229600" cy="4865812"/>
          </a:xfrm>
        </p:spPr>
        <p:txBody>
          <a:bodyPr/>
          <a:lstStyle/>
          <a:p>
            <a:r>
              <a:rPr lang="de-DE" sz="1600" dirty="0" smtClean="0"/>
              <a:t>Reproduktion</a:t>
            </a:r>
          </a:p>
          <a:p>
            <a:pPr lvl="2"/>
            <a:r>
              <a:rPr lang="de-DE" sz="1400" b="1" dirty="0" smtClean="0"/>
              <a:t>Anzahl geborener Lämmer je </a:t>
            </a:r>
            <a:r>
              <a:rPr lang="de-DE" sz="1400" b="1" dirty="0"/>
              <a:t>L</a:t>
            </a:r>
            <a:r>
              <a:rPr lang="de-DE" sz="1400" b="1" dirty="0" smtClean="0"/>
              <a:t>ammung</a:t>
            </a:r>
          </a:p>
          <a:p>
            <a:pPr lvl="2"/>
            <a:r>
              <a:rPr lang="de-DE" sz="1400" dirty="0" smtClean="0"/>
              <a:t>Erstlammalter, Zwischenlammzeit (später, nach Datenkonsolidierung bzw. Vervollständigung)</a:t>
            </a:r>
          </a:p>
          <a:p>
            <a:pPr lvl="2"/>
            <a:endParaRPr lang="de-DE" sz="1400" dirty="0"/>
          </a:p>
          <a:p>
            <a:r>
              <a:rPr lang="de-DE" sz="1600" dirty="0" smtClean="0"/>
              <a:t>Exterieur (Herdbuchaufnahme / Problem: selektierte Daten))</a:t>
            </a:r>
          </a:p>
          <a:p>
            <a:pPr lvl="2"/>
            <a:r>
              <a:rPr lang="de-DE" sz="1400" b="1" dirty="0" smtClean="0"/>
              <a:t>Wolleigenschaften in Punkten</a:t>
            </a:r>
          </a:p>
          <a:p>
            <a:pPr lvl="2"/>
            <a:r>
              <a:rPr lang="de-DE" sz="1400" b="1" dirty="0" smtClean="0"/>
              <a:t>Äußere Erscheinung in Punkten</a:t>
            </a:r>
          </a:p>
          <a:p>
            <a:pPr lvl="2"/>
            <a:r>
              <a:rPr lang="de-DE" sz="1400" b="1" dirty="0" smtClean="0"/>
              <a:t>Bemuskelung in Punkten</a:t>
            </a:r>
          </a:p>
          <a:p>
            <a:pPr lvl="2"/>
            <a:endParaRPr lang="de-DE" b="1" dirty="0" smtClean="0"/>
          </a:p>
          <a:p>
            <a:r>
              <a:rPr lang="de-DE" sz="1600" dirty="0" smtClean="0"/>
              <a:t>Produktion</a:t>
            </a:r>
          </a:p>
          <a:p>
            <a:pPr lvl="1"/>
            <a:r>
              <a:rPr lang="de-DE" sz="1400" dirty="0" smtClean="0"/>
              <a:t> Feldprüfung</a:t>
            </a:r>
          </a:p>
          <a:p>
            <a:pPr lvl="2"/>
            <a:r>
              <a:rPr lang="de-DE" sz="1400" b="1" dirty="0" smtClean="0"/>
              <a:t>Gewicht in kg</a:t>
            </a:r>
          </a:p>
          <a:p>
            <a:pPr lvl="2"/>
            <a:r>
              <a:rPr lang="de-DE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Fettauflage in mm</a:t>
            </a:r>
          </a:p>
          <a:p>
            <a:pPr lvl="2"/>
            <a:r>
              <a:rPr lang="de-DE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Muskeldicke in mm</a:t>
            </a:r>
          </a:p>
          <a:p>
            <a:pPr lvl="1"/>
            <a:r>
              <a:rPr lang="de-DE" sz="1400" dirty="0" smtClean="0"/>
              <a:t>Stationsprüfung</a:t>
            </a:r>
          </a:p>
          <a:p>
            <a:pPr lvl="2"/>
            <a:r>
              <a:rPr lang="de-DE" sz="1400" dirty="0" smtClean="0"/>
              <a:t>Andere Merkmalserfassung und Merkmalsdefinition als im Feld</a:t>
            </a:r>
          </a:p>
          <a:p>
            <a:pPr lvl="2"/>
            <a:r>
              <a:rPr lang="de-DE" sz="1400" dirty="0" smtClean="0"/>
              <a:t>Eigene ZWS für Stationsmerkmale, zu einem späteren Zeitpunkt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3327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Datengrundlage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35280" cy="4649788"/>
          </a:xfrm>
        </p:spPr>
        <p:txBody>
          <a:bodyPr/>
          <a:lstStyle/>
          <a:p>
            <a:r>
              <a:rPr lang="de-DE" sz="1600" dirty="0" smtClean="0"/>
              <a:t>Für alle vorgegebenen Rassen ist eine ZWS für</a:t>
            </a:r>
          </a:p>
          <a:p>
            <a:pPr lvl="1"/>
            <a:r>
              <a:rPr lang="de-DE" dirty="0" smtClean="0"/>
              <a:t>das Reproduktionsmerkmal </a:t>
            </a:r>
            <a:r>
              <a:rPr lang="de-DE" sz="1400" dirty="0" smtClean="0"/>
              <a:t>(Anzahl geb. Lämmer je Lammung)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die HB-Exterieur-Merkmale </a:t>
            </a:r>
            <a:r>
              <a:rPr lang="de-DE" sz="1400" dirty="0" smtClean="0"/>
              <a:t>(Wolle, äußere Erscheinung, </a:t>
            </a:r>
            <a:r>
              <a:rPr lang="de-DE" sz="1400" dirty="0" err="1" smtClean="0"/>
              <a:t>Bemuskelung</a:t>
            </a:r>
            <a:r>
              <a:rPr lang="de-DE" sz="1400" dirty="0" smtClean="0"/>
              <a:t>)</a:t>
            </a:r>
          </a:p>
          <a:p>
            <a:pPr marL="0" indent="0">
              <a:buNone/>
            </a:pPr>
            <a:r>
              <a:rPr lang="de-DE" sz="2000" dirty="0" smtClean="0"/>
              <a:t>     </a:t>
            </a:r>
            <a:r>
              <a:rPr lang="de-DE" sz="1600" dirty="0" smtClean="0"/>
              <a:t>möglich</a:t>
            </a:r>
          </a:p>
          <a:p>
            <a:pPr lvl="1"/>
            <a:endParaRPr lang="de-DE" dirty="0"/>
          </a:p>
          <a:p>
            <a:r>
              <a:rPr lang="de-DE" sz="1600" dirty="0" smtClean="0"/>
              <a:t>Eine ZWS für die Feldprüfung ist für folgende Rassen im Merkmal TZN möglich:</a:t>
            </a:r>
          </a:p>
          <a:p>
            <a:pPr lvl="1"/>
            <a:r>
              <a:rPr lang="de-DE" sz="1400" b="1" dirty="0" smtClean="0"/>
              <a:t>MFS</a:t>
            </a:r>
            <a:r>
              <a:rPr lang="de-DE" sz="1400" dirty="0" smtClean="0"/>
              <a:t>, MLS, </a:t>
            </a:r>
            <a:r>
              <a:rPr lang="de-DE" sz="1400" b="1" dirty="0" smtClean="0"/>
              <a:t>SKF</a:t>
            </a:r>
            <a:r>
              <a:rPr lang="de-DE" sz="1400" dirty="0" smtClean="0"/>
              <a:t>, </a:t>
            </a:r>
            <a:r>
              <a:rPr lang="de-DE" sz="1400" b="1" dirty="0" smtClean="0"/>
              <a:t>TEX</a:t>
            </a:r>
            <a:r>
              <a:rPr lang="de-DE" sz="1400" dirty="0" smtClean="0"/>
              <a:t>, </a:t>
            </a:r>
            <a:r>
              <a:rPr lang="de-DE" sz="1400" b="1" dirty="0" smtClean="0"/>
              <a:t>SUF</a:t>
            </a:r>
            <a:r>
              <a:rPr lang="de-DE" sz="1400" dirty="0" smtClean="0"/>
              <a:t>, OMF, GGH, WHH, RHO, COF, WBS, BBS, BRI, WAD</a:t>
            </a:r>
          </a:p>
          <a:p>
            <a:pPr lvl="1"/>
            <a:endParaRPr lang="de-DE" sz="1400" dirty="0"/>
          </a:p>
          <a:p>
            <a:r>
              <a:rPr lang="de-DE" sz="1600" dirty="0" smtClean="0"/>
              <a:t>Eine ZWS für die Feldprüfung ist in den Merkmalen Fettauflage und Muskeldicke z.Zt. </a:t>
            </a:r>
            <a:r>
              <a:rPr lang="de-DE" sz="1600" dirty="0"/>
              <a:t>n</a:t>
            </a:r>
            <a:r>
              <a:rPr lang="de-DE" sz="1600" dirty="0" smtClean="0"/>
              <a:t>ur in einigen Rassen bedingt (MM-ZWS via Gen. Korr.) möglich.</a:t>
            </a:r>
          </a:p>
          <a:p>
            <a:pPr marL="0" indent="0">
              <a:buNone/>
            </a:pPr>
            <a:endParaRPr lang="de-DE" sz="1600" dirty="0"/>
          </a:p>
          <a:p>
            <a:pPr>
              <a:buFont typeface="Wingdings" pitchFamily="2" charset="2"/>
              <a:buChar char="à"/>
            </a:pPr>
            <a:r>
              <a:rPr lang="de-DE" sz="1600" dirty="0" smtClean="0">
                <a:sym typeface="Wingdings" pitchFamily="2" charset="2"/>
              </a:rPr>
              <a:t>Ausbau und Harmonisierung der Leistungsprüfung über alle Verbände hinweg</a:t>
            </a:r>
          </a:p>
          <a:p>
            <a:pPr>
              <a:buFont typeface="Wingdings" pitchFamily="2" charset="2"/>
              <a:buChar char="à"/>
            </a:pPr>
            <a:endParaRPr lang="de-DE" sz="1600" dirty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sz="1600" dirty="0" smtClean="0">
                <a:sym typeface="Wingdings" pitchFamily="2" charset="2"/>
              </a:rPr>
              <a:t>Indexbildung (Gesamtzuchtwert) könnte dann erfolgen, wenn alle Merkmale (Teilzuchtwerte) vorhanden sind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2796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Modell &amp; Einflussfaktoren - </a:t>
            </a:r>
            <a:r>
              <a:rPr lang="de-DE" sz="1600" dirty="0" smtClean="0"/>
              <a:t>Reproduktionsleistung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29208" y="1268760"/>
            <a:ext cx="7643192" cy="473224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Ein-Merkmals-Wiederholbarkeits-Tier-Modell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1E9C-A7C0-49A8-8778-D319688BFD0E}" type="datetime4">
              <a:rPr lang="de-DE" smtClean="0"/>
              <a:pPr/>
              <a:t>17. September 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86F1CBA8-F6EF-40E0-9891-2F4286E6429B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5432850" y="2411596"/>
            <a:ext cx="1736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(Betrieb * Jahr)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123282" y="4787860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Ablammalter der Mutter (15 Stufen, fix)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54078" y="4250908"/>
            <a:ext cx="3813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Ablammung – Saison (2 Stufen, fix)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597200" y="3284984"/>
            <a:ext cx="3736921" cy="369332"/>
          </a:xfrm>
          <a:prstGeom prst="rect">
            <a:avLst/>
          </a:prstGeom>
          <a:noFill/>
          <a:ln w="28575">
            <a:solidFill>
              <a:srgbClr val="008D9A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Anzahl geb. Lämmer / Lammung</a:t>
            </a:r>
            <a:endParaRPr lang="de-DE" b="1" dirty="0"/>
          </a:p>
        </p:txBody>
      </p:sp>
      <p:sp>
        <p:nvSpPr>
          <p:cNvPr id="11" name="Rechteck 10"/>
          <p:cNvSpPr/>
          <p:nvPr/>
        </p:nvSpPr>
        <p:spPr>
          <a:xfrm>
            <a:off x="577623" y="2276872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008000"/>
                </a:solidFill>
              </a:rPr>
              <a:t>Genetik </a:t>
            </a:r>
            <a:r>
              <a:rPr lang="de-DE" b="1" dirty="0" smtClean="0">
                <a:solidFill>
                  <a:srgbClr val="008000"/>
                </a:solidFill>
              </a:rPr>
              <a:t>(Mutter) = Zuchtwert</a:t>
            </a:r>
            <a:endParaRPr lang="de-DE" b="1" dirty="0">
              <a:solidFill>
                <a:srgbClr val="008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973669" y="328498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Rasse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 flipH="1">
            <a:off x="5509794" y="2780928"/>
            <a:ext cx="502366" cy="432048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H="1">
            <a:off x="6411992" y="3469650"/>
            <a:ext cx="608280" cy="0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>
            <a:stCxn id="9" idx="0"/>
          </p:cNvCxnSpPr>
          <p:nvPr/>
        </p:nvCxnSpPr>
        <p:spPr bwMode="auto">
          <a:xfrm flipH="1" flipV="1">
            <a:off x="5292083" y="3789040"/>
            <a:ext cx="911256" cy="998820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mit Pfeil 20"/>
          <p:cNvCxnSpPr>
            <a:stCxn id="10" idx="0"/>
          </p:cNvCxnSpPr>
          <p:nvPr/>
        </p:nvCxnSpPr>
        <p:spPr bwMode="auto">
          <a:xfrm flipV="1">
            <a:off x="2161011" y="3789040"/>
            <a:ext cx="1186853" cy="461868"/>
          </a:xfrm>
          <a:prstGeom prst="straightConnector1">
            <a:avLst/>
          </a:prstGeom>
          <a:noFill/>
          <a:ln w="25400" cap="flat" cmpd="sng" algn="ctr">
            <a:solidFill>
              <a:srgbClr val="008D9A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>
            <a:stCxn id="11" idx="2"/>
          </p:cNvCxnSpPr>
          <p:nvPr/>
        </p:nvCxnSpPr>
        <p:spPr bwMode="auto">
          <a:xfrm>
            <a:off x="2237693" y="2646204"/>
            <a:ext cx="894147" cy="566772"/>
          </a:xfrm>
          <a:prstGeom prst="straightConnector1">
            <a:avLst/>
          </a:prstGeom>
          <a:noFill/>
          <a:ln w="25400" cap="flat" cmpd="sng" algn="ctr">
            <a:solidFill>
              <a:srgbClr val="0099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D9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517100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t-template">
  <a:themeElements>
    <a:clrScheme name="vit-ppt-template-wis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it-ppt-template-w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8D9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8D9A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008D9A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8D9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8D9A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008D9A"/>
          </a:buClr>
          <a:buSzTx/>
          <a:buFont typeface="Wingdings" pitchFamily="2" charset="2"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vit-ppt-template-wi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-ppt-template-wis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-ppt-template-wis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-ppt-template-wis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-ppt-template-wis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-ppt-template-wis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-ppt-template-wis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-ppt-template-wis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-ppt-template-wis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-ppt-template-wis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-ppt-template-wis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-ppt-template-wis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vit-template</Template>
  <TotalTime>0</TotalTime>
  <Words>1014</Words>
  <Application>Microsoft Office PowerPoint</Application>
  <PresentationFormat>Bildschirmpräsentation (4:3)</PresentationFormat>
  <Paragraphs>265</Paragraphs>
  <Slides>19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3" baseType="lpstr">
      <vt:lpstr>Arial</vt:lpstr>
      <vt:lpstr>Wingdings</vt:lpstr>
      <vt:lpstr>vit-template</vt:lpstr>
      <vt:lpstr>Diagramm</vt:lpstr>
      <vt:lpstr>Stand der ZWS für Fleischschafrassen</vt:lpstr>
      <vt:lpstr>Inhalt</vt:lpstr>
      <vt:lpstr>PowerPoint-Präsentation</vt:lpstr>
      <vt:lpstr>Voraussetzungen für eine Zuchtwertschätzung</vt:lpstr>
      <vt:lpstr>Rassen in der Zuchtwertschätzung</vt:lpstr>
      <vt:lpstr>Datenhorizont für die ZWS</vt:lpstr>
      <vt:lpstr>Merkmale der Zuchtwertschätzung</vt:lpstr>
      <vt:lpstr>Datengrundlage</vt:lpstr>
      <vt:lpstr>Modell &amp; Einflussfaktoren - Reproduktionsleistung</vt:lpstr>
      <vt:lpstr>Modell &amp; Einflussfaktoren – Exterieur / HB-Aufnahme</vt:lpstr>
      <vt:lpstr>Modell &amp; Einflussfaktoren – Felddaten (Gewicht, US-Messungen)</vt:lpstr>
      <vt:lpstr>Darstellung der Zuchtwerte (Basis, Skala)</vt:lpstr>
      <vt:lpstr>Basisdefinition</vt:lpstr>
      <vt:lpstr>Indexbildung für Teilzuchtwerte / Gesamtzuchtwert</vt:lpstr>
      <vt:lpstr>Veröffentlichung der Zuchtwerte</vt:lpstr>
      <vt:lpstr>Fehlerbereiche von Zuchtwerten (95% - Konfidenzintervall) </vt:lpstr>
      <vt:lpstr>Streuung der Zuchtwerte bezogen auf Naturaleinheit</vt:lpstr>
      <vt:lpstr>Zusammenfassung und Ausblick</vt:lpstr>
      <vt:lpstr>PowerPoint-Präsentation</vt:lpstr>
    </vt:vector>
  </TitlesOfParts>
  <Company>VIT - Verden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Ruten</dc:creator>
  <cp:lastModifiedBy>Wolfgang Ruten</cp:lastModifiedBy>
  <cp:revision>706</cp:revision>
  <cp:lastPrinted>2012-03-12T13:49:57Z</cp:lastPrinted>
  <dcterms:created xsi:type="dcterms:W3CDTF">2011-04-13T06:42:16Z</dcterms:created>
  <dcterms:modified xsi:type="dcterms:W3CDTF">2012-09-17T10:13:40Z</dcterms:modified>
</cp:coreProperties>
</file>